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82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DA494C-8E63-4355-A180-5B9E8FA2C368}"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kumimoji="1" lang="ja-JP" altLang="en-US"/>
        </a:p>
      </dgm:t>
    </dgm:pt>
    <dgm:pt modelId="{EB29D512-727B-4656-953B-7D45A2761119}">
      <dgm:prSet/>
      <dgm:spPr/>
      <dgm:t>
        <a:bodyPr/>
        <a:lstStyle/>
        <a:p>
          <a:pPr rtl="0"/>
          <a:r>
            <a:rPr kumimoji="1" lang="ja-JP" dirty="0" smtClean="0"/>
            <a:t>直接出願</a:t>
          </a:r>
          <a:endParaRPr kumimoji="1" lang="en-US" dirty="0"/>
        </a:p>
      </dgm:t>
    </dgm:pt>
    <dgm:pt modelId="{96B0C274-44C3-4B92-B21B-2414E90DFA50}" type="parTrans" cxnId="{A4165F06-418E-4F47-B041-7F092F2A8FDE}">
      <dgm:prSet/>
      <dgm:spPr/>
      <dgm:t>
        <a:bodyPr/>
        <a:lstStyle/>
        <a:p>
          <a:endParaRPr kumimoji="1" lang="ja-JP" altLang="en-US"/>
        </a:p>
      </dgm:t>
    </dgm:pt>
    <dgm:pt modelId="{101E6E74-A168-4A2F-B059-9E191C1BE686}" type="sibTrans" cxnId="{A4165F06-418E-4F47-B041-7F092F2A8FDE}">
      <dgm:prSet/>
      <dgm:spPr/>
      <dgm:t>
        <a:bodyPr/>
        <a:lstStyle/>
        <a:p>
          <a:endParaRPr kumimoji="1" lang="ja-JP" altLang="en-US"/>
        </a:p>
      </dgm:t>
    </dgm:pt>
    <dgm:pt modelId="{38690A72-E7C6-40F0-A167-7769CA093F38}">
      <dgm:prSet/>
      <dgm:spPr/>
      <dgm:t>
        <a:bodyPr/>
        <a:lstStyle/>
        <a:p>
          <a:pPr rtl="0"/>
          <a:r>
            <a:rPr kumimoji="1" lang="ja-JP" dirty="0" smtClean="0"/>
            <a:t>登録希望国の代理人を通じて、直接希望国の特許庁に出願する方法</a:t>
          </a:r>
          <a:endParaRPr kumimoji="1" lang="en-US" dirty="0"/>
        </a:p>
      </dgm:t>
    </dgm:pt>
    <dgm:pt modelId="{AFFA7A32-E205-4F0D-B42B-7293B9AC6D48}" type="parTrans" cxnId="{59BFA74B-E591-40B3-B685-3A480C434366}">
      <dgm:prSet/>
      <dgm:spPr/>
      <dgm:t>
        <a:bodyPr/>
        <a:lstStyle/>
        <a:p>
          <a:endParaRPr kumimoji="1" lang="ja-JP" altLang="en-US"/>
        </a:p>
      </dgm:t>
    </dgm:pt>
    <dgm:pt modelId="{0EBAD2FD-F8C7-476D-9797-B60E019B1D85}" type="sibTrans" cxnId="{59BFA74B-E591-40B3-B685-3A480C434366}">
      <dgm:prSet/>
      <dgm:spPr/>
      <dgm:t>
        <a:bodyPr/>
        <a:lstStyle/>
        <a:p>
          <a:endParaRPr kumimoji="1" lang="ja-JP" altLang="en-US"/>
        </a:p>
      </dgm:t>
    </dgm:pt>
    <dgm:pt modelId="{C798FB5A-FA39-4A54-8280-F14BECFCAB91}">
      <dgm:prSet/>
      <dgm:spPr/>
      <dgm:t>
        <a:bodyPr/>
        <a:lstStyle/>
        <a:p>
          <a:pPr rtl="0"/>
          <a:r>
            <a:rPr kumimoji="1" lang="ja-JP" dirty="0" smtClean="0"/>
            <a:t>国際登録出願</a:t>
          </a:r>
          <a:endParaRPr kumimoji="1" lang="en-US" dirty="0"/>
        </a:p>
      </dgm:t>
    </dgm:pt>
    <dgm:pt modelId="{371348D1-F602-41B6-856A-AC40BDFB33C1}" type="parTrans" cxnId="{421D6110-6D56-408B-9D52-BCABFDB342C1}">
      <dgm:prSet/>
      <dgm:spPr/>
      <dgm:t>
        <a:bodyPr/>
        <a:lstStyle/>
        <a:p>
          <a:endParaRPr kumimoji="1" lang="ja-JP" altLang="en-US"/>
        </a:p>
      </dgm:t>
    </dgm:pt>
    <dgm:pt modelId="{FDFB844A-DA0D-4737-9774-06C0D55120B0}" type="sibTrans" cxnId="{421D6110-6D56-408B-9D52-BCABFDB342C1}">
      <dgm:prSet/>
      <dgm:spPr/>
      <dgm:t>
        <a:bodyPr/>
        <a:lstStyle/>
        <a:p>
          <a:endParaRPr kumimoji="1" lang="ja-JP" altLang="en-US"/>
        </a:p>
      </dgm:t>
    </dgm:pt>
    <dgm:pt modelId="{7B7BF1CF-3F67-44E5-816C-CB0DD40FCC15}">
      <dgm:prSet/>
      <dgm:spPr/>
      <dgm:t>
        <a:bodyPr/>
        <a:lstStyle/>
        <a:p>
          <a:pPr rtl="0"/>
          <a:r>
            <a:rPr kumimoji="1" lang="ja-JP" dirty="0" smtClean="0"/>
            <a:t>マドリッド協定議定書（マドプロ）</a:t>
          </a:r>
          <a:r>
            <a:rPr kumimoji="1" lang="ja-JP" altLang="en-US" dirty="0" smtClean="0"/>
            <a:t>という</a:t>
          </a:r>
          <a:r>
            <a:rPr kumimoji="1" lang="ja-JP" dirty="0" smtClean="0"/>
            <a:t>国際条約を利用し、日本の特許庁を通じて各国に出願する方法</a:t>
          </a:r>
          <a:endParaRPr kumimoji="1" lang="en-US" dirty="0"/>
        </a:p>
      </dgm:t>
    </dgm:pt>
    <dgm:pt modelId="{A31EE4FE-0107-427E-B0A4-9C9D13DDCBD9}" type="parTrans" cxnId="{61A2D271-D344-43B6-B8C4-057FA526911E}">
      <dgm:prSet/>
      <dgm:spPr/>
      <dgm:t>
        <a:bodyPr/>
        <a:lstStyle/>
        <a:p>
          <a:endParaRPr kumimoji="1" lang="ja-JP" altLang="en-US"/>
        </a:p>
      </dgm:t>
    </dgm:pt>
    <dgm:pt modelId="{7D342314-A022-4BBE-88CA-3CB765203656}" type="sibTrans" cxnId="{61A2D271-D344-43B6-B8C4-057FA526911E}">
      <dgm:prSet/>
      <dgm:spPr/>
      <dgm:t>
        <a:bodyPr/>
        <a:lstStyle/>
        <a:p>
          <a:endParaRPr kumimoji="1" lang="ja-JP" altLang="en-US"/>
        </a:p>
      </dgm:t>
    </dgm:pt>
    <dgm:pt modelId="{7B249CBC-6263-4317-B291-37B1FE162FCA}">
      <dgm:prSet/>
      <dgm:spPr/>
      <dgm:t>
        <a:bodyPr/>
        <a:lstStyle/>
        <a:p>
          <a:pPr rtl="0"/>
          <a:endParaRPr kumimoji="1" lang="ja-JP" dirty="0"/>
        </a:p>
      </dgm:t>
    </dgm:pt>
    <dgm:pt modelId="{4B3B5A77-299D-4899-B12D-06C097FCD893}" type="parTrans" cxnId="{94A46F58-B72E-4738-8DDB-B6CCE3B883CD}">
      <dgm:prSet/>
      <dgm:spPr/>
      <dgm:t>
        <a:bodyPr/>
        <a:lstStyle/>
        <a:p>
          <a:endParaRPr kumimoji="1" lang="ja-JP" altLang="en-US"/>
        </a:p>
      </dgm:t>
    </dgm:pt>
    <dgm:pt modelId="{626966CE-B90C-428A-83A7-C36BCE645DE5}" type="sibTrans" cxnId="{94A46F58-B72E-4738-8DDB-B6CCE3B883CD}">
      <dgm:prSet/>
      <dgm:spPr/>
      <dgm:t>
        <a:bodyPr/>
        <a:lstStyle/>
        <a:p>
          <a:endParaRPr kumimoji="1" lang="ja-JP" altLang="en-US"/>
        </a:p>
      </dgm:t>
    </dgm:pt>
    <dgm:pt modelId="{6E5A7C17-1EC6-4645-B6EE-B2004FD90B7D}" type="pres">
      <dgm:prSet presAssocID="{80DA494C-8E63-4355-A180-5B9E8FA2C368}" presName="Name0" presStyleCnt="0">
        <dgm:presLayoutVars>
          <dgm:dir/>
          <dgm:animLvl val="lvl"/>
          <dgm:resizeHandles val="exact"/>
        </dgm:presLayoutVars>
      </dgm:prSet>
      <dgm:spPr/>
      <dgm:t>
        <a:bodyPr/>
        <a:lstStyle/>
        <a:p>
          <a:endParaRPr kumimoji="1" lang="ja-JP" altLang="en-US"/>
        </a:p>
      </dgm:t>
    </dgm:pt>
    <dgm:pt modelId="{03F2940B-5A1F-46B0-B206-BBDF84E569D1}" type="pres">
      <dgm:prSet presAssocID="{EB29D512-727B-4656-953B-7D45A2761119}" presName="composite" presStyleCnt="0"/>
      <dgm:spPr/>
    </dgm:pt>
    <dgm:pt modelId="{ED31D776-4E5C-4171-B5D4-71D88BAF1AD3}" type="pres">
      <dgm:prSet presAssocID="{EB29D512-727B-4656-953B-7D45A2761119}" presName="parTx" presStyleLbl="alignNode1" presStyleIdx="0" presStyleCnt="2">
        <dgm:presLayoutVars>
          <dgm:chMax val="0"/>
          <dgm:chPref val="0"/>
          <dgm:bulletEnabled val="1"/>
        </dgm:presLayoutVars>
      </dgm:prSet>
      <dgm:spPr/>
      <dgm:t>
        <a:bodyPr/>
        <a:lstStyle/>
        <a:p>
          <a:endParaRPr kumimoji="1" lang="ja-JP" altLang="en-US"/>
        </a:p>
      </dgm:t>
    </dgm:pt>
    <dgm:pt modelId="{F8BD89F0-A4C7-41BF-966D-DDDFFB4BDCFE}" type="pres">
      <dgm:prSet presAssocID="{EB29D512-727B-4656-953B-7D45A2761119}" presName="desTx" presStyleLbl="alignAccFollowNode1" presStyleIdx="0" presStyleCnt="2">
        <dgm:presLayoutVars>
          <dgm:bulletEnabled val="1"/>
        </dgm:presLayoutVars>
      </dgm:prSet>
      <dgm:spPr/>
      <dgm:t>
        <a:bodyPr/>
        <a:lstStyle/>
        <a:p>
          <a:endParaRPr kumimoji="1" lang="ja-JP" altLang="en-US"/>
        </a:p>
      </dgm:t>
    </dgm:pt>
    <dgm:pt modelId="{2661EB83-7C48-4FC5-99A2-308A6E79DBD0}" type="pres">
      <dgm:prSet presAssocID="{101E6E74-A168-4A2F-B059-9E191C1BE686}" presName="space" presStyleCnt="0"/>
      <dgm:spPr/>
    </dgm:pt>
    <dgm:pt modelId="{197DC3D9-52DE-4531-900E-319C4ED0E731}" type="pres">
      <dgm:prSet presAssocID="{C798FB5A-FA39-4A54-8280-F14BECFCAB91}" presName="composite" presStyleCnt="0"/>
      <dgm:spPr/>
    </dgm:pt>
    <dgm:pt modelId="{2964CCA2-4E87-4957-BF71-5F7067389E25}" type="pres">
      <dgm:prSet presAssocID="{C798FB5A-FA39-4A54-8280-F14BECFCAB91}" presName="parTx" presStyleLbl="alignNode1" presStyleIdx="1" presStyleCnt="2">
        <dgm:presLayoutVars>
          <dgm:chMax val="0"/>
          <dgm:chPref val="0"/>
          <dgm:bulletEnabled val="1"/>
        </dgm:presLayoutVars>
      </dgm:prSet>
      <dgm:spPr/>
      <dgm:t>
        <a:bodyPr/>
        <a:lstStyle/>
        <a:p>
          <a:endParaRPr kumimoji="1" lang="ja-JP" altLang="en-US"/>
        </a:p>
      </dgm:t>
    </dgm:pt>
    <dgm:pt modelId="{CF28062D-57CE-46D0-9DA8-EEDFC9AB576F}" type="pres">
      <dgm:prSet presAssocID="{C798FB5A-FA39-4A54-8280-F14BECFCAB91}" presName="desTx" presStyleLbl="alignAccFollowNode1" presStyleIdx="1" presStyleCnt="2">
        <dgm:presLayoutVars>
          <dgm:bulletEnabled val="1"/>
        </dgm:presLayoutVars>
      </dgm:prSet>
      <dgm:spPr/>
      <dgm:t>
        <a:bodyPr/>
        <a:lstStyle/>
        <a:p>
          <a:endParaRPr kumimoji="1" lang="ja-JP" altLang="en-US"/>
        </a:p>
      </dgm:t>
    </dgm:pt>
  </dgm:ptLst>
  <dgm:cxnLst>
    <dgm:cxn modelId="{32972F61-AEE2-4953-9157-677F20FB2D56}" type="presOf" srcId="{EB29D512-727B-4656-953B-7D45A2761119}" destId="{ED31D776-4E5C-4171-B5D4-71D88BAF1AD3}" srcOrd="0" destOrd="0" presId="urn:microsoft.com/office/officeart/2005/8/layout/hList1"/>
    <dgm:cxn modelId="{0339903A-D5FF-4259-957B-ACBD9E3498B7}" type="presOf" srcId="{7B7BF1CF-3F67-44E5-816C-CB0DD40FCC15}" destId="{CF28062D-57CE-46D0-9DA8-EEDFC9AB576F}" srcOrd="0" destOrd="0" presId="urn:microsoft.com/office/officeart/2005/8/layout/hList1"/>
    <dgm:cxn modelId="{421D6110-6D56-408B-9D52-BCABFDB342C1}" srcId="{80DA494C-8E63-4355-A180-5B9E8FA2C368}" destId="{C798FB5A-FA39-4A54-8280-F14BECFCAB91}" srcOrd="1" destOrd="0" parTransId="{371348D1-F602-41B6-856A-AC40BDFB33C1}" sibTransId="{FDFB844A-DA0D-4737-9774-06C0D55120B0}"/>
    <dgm:cxn modelId="{94A46F58-B72E-4738-8DDB-B6CCE3B883CD}" srcId="{C798FB5A-FA39-4A54-8280-F14BECFCAB91}" destId="{7B249CBC-6263-4317-B291-37B1FE162FCA}" srcOrd="1" destOrd="0" parTransId="{4B3B5A77-299D-4899-B12D-06C097FCD893}" sibTransId="{626966CE-B90C-428A-83A7-C36BCE645DE5}"/>
    <dgm:cxn modelId="{59BFA74B-E591-40B3-B685-3A480C434366}" srcId="{EB29D512-727B-4656-953B-7D45A2761119}" destId="{38690A72-E7C6-40F0-A167-7769CA093F38}" srcOrd="0" destOrd="0" parTransId="{AFFA7A32-E205-4F0D-B42B-7293B9AC6D48}" sibTransId="{0EBAD2FD-F8C7-476D-9797-B60E019B1D85}"/>
    <dgm:cxn modelId="{C23821C0-4FB4-47D6-A38B-9DCA79646F8F}" type="presOf" srcId="{C798FB5A-FA39-4A54-8280-F14BECFCAB91}" destId="{2964CCA2-4E87-4957-BF71-5F7067389E25}" srcOrd="0" destOrd="0" presId="urn:microsoft.com/office/officeart/2005/8/layout/hList1"/>
    <dgm:cxn modelId="{61A2D271-D344-43B6-B8C4-057FA526911E}" srcId="{C798FB5A-FA39-4A54-8280-F14BECFCAB91}" destId="{7B7BF1CF-3F67-44E5-816C-CB0DD40FCC15}" srcOrd="0" destOrd="0" parTransId="{A31EE4FE-0107-427E-B0A4-9C9D13DDCBD9}" sibTransId="{7D342314-A022-4BBE-88CA-3CB765203656}"/>
    <dgm:cxn modelId="{CCA62DED-F84B-4370-A703-544E2ED33448}" type="presOf" srcId="{38690A72-E7C6-40F0-A167-7769CA093F38}" destId="{F8BD89F0-A4C7-41BF-966D-DDDFFB4BDCFE}" srcOrd="0" destOrd="0" presId="urn:microsoft.com/office/officeart/2005/8/layout/hList1"/>
    <dgm:cxn modelId="{9F0542AD-96F7-4382-AE2D-00A481A6FA50}" type="presOf" srcId="{7B249CBC-6263-4317-B291-37B1FE162FCA}" destId="{CF28062D-57CE-46D0-9DA8-EEDFC9AB576F}" srcOrd="0" destOrd="1" presId="urn:microsoft.com/office/officeart/2005/8/layout/hList1"/>
    <dgm:cxn modelId="{A4165F06-418E-4F47-B041-7F092F2A8FDE}" srcId="{80DA494C-8E63-4355-A180-5B9E8FA2C368}" destId="{EB29D512-727B-4656-953B-7D45A2761119}" srcOrd="0" destOrd="0" parTransId="{96B0C274-44C3-4B92-B21B-2414E90DFA50}" sibTransId="{101E6E74-A168-4A2F-B059-9E191C1BE686}"/>
    <dgm:cxn modelId="{488F2ACF-5AC3-466E-B73D-5BAFBC90D02F}" type="presOf" srcId="{80DA494C-8E63-4355-A180-5B9E8FA2C368}" destId="{6E5A7C17-1EC6-4645-B6EE-B2004FD90B7D}" srcOrd="0" destOrd="0" presId="urn:microsoft.com/office/officeart/2005/8/layout/hList1"/>
    <dgm:cxn modelId="{7895BCB4-CB7D-4774-960E-015793CDE56F}" type="presParOf" srcId="{6E5A7C17-1EC6-4645-B6EE-B2004FD90B7D}" destId="{03F2940B-5A1F-46B0-B206-BBDF84E569D1}" srcOrd="0" destOrd="0" presId="urn:microsoft.com/office/officeart/2005/8/layout/hList1"/>
    <dgm:cxn modelId="{0CAACEE9-ECE9-493D-AFD0-C07A28B1535D}" type="presParOf" srcId="{03F2940B-5A1F-46B0-B206-BBDF84E569D1}" destId="{ED31D776-4E5C-4171-B5D4-71D88BAF1AD3}" srcOrd="0" destOrd="0" presId="urn:microsoft.com/office/officeart/2005/8/layout/hList1"/>
    <dgm:cxn modelId="{5832F196-9C97-4CAE-ADED-4814DC07C8F7}" type="presParOf" srcId="{03F2940B-5A1F-46B0-B206-BBDF84E569D1}" destId="{F8BD89F0-A4C7-41BF-966D-DDDFFB4BDCFE}" srcOrd="1" destOrd="0" presId="urn:microsoft.com/office/officeart/2005/8/layout/hList1"/>
    <dgm:cxn modelId="{08C85794-05F1-4172-B702-17F8834BDA71}" type="presParOf" srcId="{6E5A7C17-1EC6-4645-B6EE-B2004FD90B7D}" destId="{2661EB83-7C48-4FC5-99A2-308A6E79DBD0}" srcOrd="1" destOrd="0" presId="urn:microsoft.com/office/officeart/2005/8/layout/hList1"/>
    <dgm:cxn modelId="{3E07E744-7435-4A8D-B1F0-311675B09620}" type="presParOf" srcId="{6E5A7C17-1EC6-4645-B6EE-B2004FD90B7D}" destId="{197DC3D9-52DE-4531-900E-319C4ED0E731}" srcOrd="2" destOrd="0" presId="urn:microsoft.com/office/officeart/2005/8/layout/hList1"/>
    <dgm:cxn modelId="{2118C8A5-9F23-46C3-A1D1-C03CC1A0B2A8}" type="presParOf" srcId="{197DC3D9-52DE-4531-900E-319C4ED0E731}" destId="{2964CCA2-4E87-4957-BF71-5F7067389E25}" srcOrd="0" destOrd="0" presId="urn:microsoft.com/office/officeart/2005/8/layout/hList1"/>
    <dgm:cxn modelId="{62775196-58F5-4697-9B0C-CA5C5447A9CD}" type="presParOf" srcId="{197DC3D9-52DE-4531-900E-319C4ED0E731}" destId="{CF28062D-57CE-46D0-9DA8-EEDFC9AB576F}"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D31D776-4E5C-4171-B5D4-71D88BAF1AD3}">
      <dsp:nvSpPr>
        <dsp:cNvPr id="0" name=""/>
        <dsp:cNvSpPr/>
      </dsp:nvSpPr>
      <dsp:spPr>
        <a:xfrm>
          <a:off x="40" y="809"/>
          <a:ext cx="3845569" cy="9504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134112" rIns="234696" bIns="134112" numCol="1" spcCol="1270" anchor="ctr" anchorCtr="0">
          <a:noAutofit/>
        </a:bodyPr>
        <a:lstStyle/>
        <a:p>
          <a:pPr lvl="0" algn="ctr" defTabSz="1466850" rtl="0">
            <a:lnSpc>
              <a:spcPct val="90000"/>
            </a:lnSpc>
            <a:spcBef>
              <a:spcPct val="0"/>
            </a:spcBef>
            <a:spcAft>
              <a:spcPct val="35000"/>
            </a:spcAft>
          </a:pPr>
          <a:r>
            <a:rPr kumimoji="1" lang="ja-JP" sz="3300" kern="1200" dirty="0" smtClean="0"/>
            <a:t>直接出願</a:t>
          </a:r>
          <a:endParaRPr kumimoji="1" lang="en-US" sz="3300" kern="1200" dirty="0"/>
        </a:p>
      </dsp:txBody>
      <dsp:txXfrm>
        <a:off x="40" y="809"/>
        <a:ext cx="3845569" cy="950400"/>
      </dsp:txXfrm>
    </dsp:sp>
    <dsp:sp modelId="{F8BD89F0-A4C7-41BF-966D-DDDFFB4BDCFE}">
      <dsp:nvSpPr>
        <dsp:cNvPr id="0" name=""/>
        <dsp:cNvSpPr/>
      </dsp:nvSpPr>
      <dsp:spPr>
        <a:xfrm>
          <a:off x="40" y="951209"/>
          <a:ext cx="3845569" cy="398574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6022" tIns="176022" rIns="234696" bIns="264033" numCol="1" spcCol="1270" anchor="t" anchorCtr="0">
          <a:noAutofit/>
        </a:bodyPr>
        <a:lstStyle/>
        <a:p>
          <a:pPr marL="285750" lvl="1" indent="-285750" algn="l" defTabSz="1466850" rtl="0">
            <a:lnSpc>
              <a:spcPct val="90000"/>
            </a:lnSpc>
            <a:spcBef>
              <a:spcPct val="0"/>
            </a:spcBef>
            <a:spcAft>
              <a:spcPct val="15000"/>
            </a:spcAft>
            <a:buChar char="••"/>
          </a:pPr>
          <a:r>
            <a:rPr kumimoji="1" lang="ja-JP" sz="3300" kern="1200" dirty="0" smtClean="0"/>
            <a:t>登録希望国の代理人を通じて、直接希望国の特許庁に出願する方法</a:t>
          </a:r>
          <a:endParaRPr kumimoji="1" lang="en-US" sz="3300" kern="1200" dirty="0"/>
        </a:p>
      </dsp:txBody>
      <dsp:txXfrm>
        <a:off x="40" y="951209"/>
        <a:ext cx="3845569" cy="3985740"/>
      </dsp:txXfrm>
    </dsp:sp>
    <dsp:sp modelId="{2964CCA2-4E87-4957-BF71-5F7067389E25}">
      <dsp:nvSpPr>
        <dsp:cNvPr id="0" name=""/>
        <dsp:cNvSpPr/>
      </dsp:nvSpPr>
      <dsp:spPr>
        <a:xfrm>
          <a:off x="4383989" y="809"/>
          <a:ext cx="3845569" cy="9504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134112" rIns="234696" bIns="134112" numCol="1" spcCol="1270" anchor="ctr" anchorCtr="0">
          <a:noAutofit/>
        </a:bodyPr>
        <a:lstStyle/>
        <a:p>
          <a:pPr lvl="0" algn="ctr" defTabSz="1466850" rtl="0">
            <a:lnSpc>
              <a:spcPct val="90000"/>
            </a:lnSpc>
            <a:spcBef>
              <a:spcPct val="0"/>
            </a:spcBef>
            <a:spcAft>
              <a:spcPct val="35000"/>
            </a:spcAft>
          </a:pPr>
          <a:r>
            <a:rPr kumimoji="1" lang="ja-JP" sz="3300" kern="1200" dirty="0" smtClean="0"/>
            <a:t>国際登録出願</a:t>
          </a:r>
          <a:endParaRPr kumimoji="1" lang="en-US" sz="3300" kern="1200" dirty="0"/>
        </a:p>
      </dsp:txBody>
      <dsp:txXfrm>
        <a:off x="4383989" y="809"/>
        <a:ext cx="3845569" cy="950400"/>
      </dsp:txXfrm>
    </dsp:sp>
    <dsp:sp modelId="{CF28062D-57CE-46D0-9DA8-EEDFC9AB576F}">
      <dsp:nvSpPr>
        <dsp:cNvPr id="0" name=""/>
        <dsp:cNvSpPr/>
      </dsp:nvSpPr>
      <dsp:spPr>
        <a:xfrm>
          <a:off x="4383989" y="951209"/>
          <a:ext cx="3845569" cy="398574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6022" tIns="176022" rIns="234696" bIns="264033" numCol="1" spcCol="1270" anchor="t" anchorCtr="0">
          <a:noAutofit/>
        </a:bodyPr>
        <a:lstStyle/>
        <a:p>
          <a:pPr marL="285750" lvl="1" indent="-285750" algn="l" defTabSz="1466850" rtl="0">
            <a:lnSpc>
              <a:spcPct val="90000"/>
            </a:lnSpc>
            <a:spcBef>
              <a:spcPct val="0"/>
            </a:spcBef>
            <a:spcAft>
              <a:spcPct val="15000"/>
            </a:spcAft>
            <a:buChar char="••"/>
          </a:pPr>
          <a:r>
            <a:rPr kumimoji="1" lang="ja-JP" sz="3300" kern="1200" dirty="0" smtClean="0"/>
            <a:t>マドリッド協定議定書（マドプロ）</a:t>
          </a:r>
          <a:r>
            <a:rPr kumimoji="1" lang="ja-JP" altLang="en-US" sz="3300" kern="1200" dirty="0" smtClean="0"/>
            <a:t>という</a:t>
          </a:r>
          <a:r>
            <a:rPr kumimoji="1" lang="ja-JP" sz="3300" kern="1200" dirty="0" smtClean="0"/>
            <a:t>国際条約を利用し、日本の特許庁を通じて各国に出願する方法</a:t>
          </a:r>
          <a:endParaRPr kumimoji="1" lang="en-US" sz="3300" kern="1200" dirty="0"/>
        </a:p>
        <a:p>
          <a:pPr marL="285750" lvl="1" indent="-285750" algn="l" defTabSz="1466850" rtl="0">
            <a:lnSpc>
              <a:spcPct val="90000"/>
            </a:lnSpc>
            <a:spcBef>
              <a:spcPct val="0"/>
            </a:spcBef>
            <a:spcAft>
              <a:spcPct val="15000"/>
            </a:spcAft>
            <a:buChar char="••"/>
          </a:pPr>
          <a:endParaRPr kumimoji="1" lang="ja-JP" sz="3300" kern="1200" dirty="0"/>
        </a:p>
      </dsp:txBody>
      <dsp:txXfrm>
        <a:off x="4383989" y="951209"/>
        <a:ext cx="3845569" cy="398574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fld id="{C34BB45D-9C98-4B91-A06B-0A7FDCDB9961}" type="datetimeFigureOut">
              <a:rPr kumimoji="1" lang="ja-JP" altLang="en-US" smtClean="0"/>
              <a:t>2013/11/21</a:t>
            </a:fld>
            <a:endParaRPr kumimoji="1" lang="ja-JP" altLang="en-US"/>
          </a:p>
        </p:txBody>
      </p:sp>
      <p:sp>
        <p:nvSpPr>
          <p:cNvPr id="17" name="フッター プレースホルダ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 28"/>
          <p:cNvSpPr>
            <a:spLocks noGrp="1"/>
          </p:cNvSpPr>
          <p:nvPr>
            <p:ph type="sldNum" sz="quarter" idx="12"/>
          </p:nvPr>
        </p:nvSpPr>
        <p:spPr>
          <a:xfrm>
            <a:off x="1216152" y="6355080"/>
            <a:ext cx="1219200" cy="365760"/>
          </a:xfrm>
        </p:spPr>
        <p:txBody>
          <a:bodyPr/>
          <a:lstStyle/>
          <a:p>
            <a:fld id="{69CDE56D-61EA-41D4-A2B8-4CED047B8B6B}" type="slidenum">
              <a:rPr kumimoji="1" lang="ja-JP" altLang="en-US" smtClean="0"/>
              <a:t>&lt;#&gt;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C34BB45D-9C98-4B91-A06B-0A7FDCDB9961}" type="datetimeFigureOut">
              <a:rPr kumimoji="1" lang="ja-JP" altLang="en-US" smtClean="0"/>
              <a:t>2013/11/21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9CDE56D-61EA-41D4-A2B8-4CED047B8B6B}" type="slidenum">
              <a:rPr kumimoji="1" lang="ja-JP" altLang="en-US" smtClean="0"/>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C34BB45D-9C98-4B91-A06B-0A7FDCDB9961}" type="datetimeFigureOut">
              <a:rPr kumimoji="1" lang="ja-JP" altLang="en-US" smtClean="0"/>
              <a:t>2013/11/21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9CDE56D-61EA-41D4-A2B8-4CED047B8B6B}" type="slidenum">
              <a:rPr kumimoji="1" lang="ja-JP" altLang="en-US" smtClean="0"/>
              <a:t>&lt;#&gt;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C34BB45D-9C98-4B91-A06B-0A7FDCDB9961}" type="datetimeFigureOut">
              <a:rPr kumimoji="1" lang="ja-JP" altLang="en-US" smtClean="0"/>
              <a:t>2013/11/21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9CDE56D-61EA-41D4-A2B8-4CED047B8B6B}" type="slidenum">
              <a:rPr kumimoji="1" lang="ja-JP" altLang="en-US" smtClean="0"/>
              <a:t>&lt;#&gt;</a:t>
            </a:fld>
            <a:endParaRPr kumimoji="1" lang="ja-JP" altLang="en-US"/>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fld id="{C34BB45D-9C98-4B91-A06B-0A7FDCDB9961}" type="datetimeFigureOut">
              <a:rPr kumimoji="1" lang="ja-JP" altLang="en-US" smtClean="0"/>
              <a:t>2013/11/21</a:t>
            </a:fld>
            <a:endParaRPr kumimoji="1" lang="ja-JP" altLang="en-US"/>
          </a:p>
        </p:txBody>
      </p:sp>
      <p:sp>
        <p:nvSpPr>
          <p:cNvPr id="5" name="フッター プレースホルダ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 5"/>
          <p:cNvSpPr>
            <a:spLocks noGrp="1"/>
          </p:cNvSpPr>
          <p:nvPr>
            <p:ph type="sldNum" sz="quarter" idx="12"/>
          </p:nvPr>
        </p:nvSpPr>
        <p:spPr>
          <a:xfrm>
            <a:off x="1069848" y="6355080"/>
            <a:ext cx="1520952" cy="365760"/>
          </a:xfrm>
        </p:spPr>
        <p:txBody>
          <a:bodyPr/>
          <a:lstStyle/>
          <a:p>
            <a:fld id="{69CDE56D-61EA-41D4-A2B8-4CED047B8B6B}" type="slidenum">
              <a:rPr kumimoji="1" lang="ja-JP" altLang="en-US" smtClean="0"/>
              <a:t>&lt;#&gt;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C34BB45D-9C98-4B91-A06B-0A7FDCDB9961}" type="datetimeFigureOut">
              <a:rPr kumimoji="1" lang="ja-JP" altLang="en-US" smtClean="0"/>
              <a:t>2013/11/21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9CDE56D-61EA-41D4-A2B8-4CED047B8B6B}" type="slidenum">
              <a:rPr kumimoji="1" lang="ja-JP" altLang="en-US" smtClean="0"/>
              <a:t>&lt;#&gt;</a:t>
            </a:fld>
            <a:endParaRPr kumimoji="1" lang="ja-JP" altLang="en-US"/>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C34BB45D-9C98-4B91-A06B-0A7FDCDB9961}" type="datetimeFigureOut">
              <a:rPr kumimoji="1" lang="ja-JP" altLang="en-US" smtClean="0"/>
              <a:t>2013/11/21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9CDE56D-61EA-41D4-A2B8-4CED047B8B6B}" type="slidenum">
              <a:rPr kumimoji="1" lang="ja-JP" altLang="en-US" smtClean="0"/>
              <a:t>&lt;#&gt;</a:t>
            </a:fld>
            <a:endParaRPr kumimoji="1" lang="ja-JP" altLang="en-US"/>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C34BB45D-9C98-4B91-A06B-0A7FDCDB9961}" type="datetimeFigureOut">
              <a:rPr kumimoji="1" lang="ja-JP" altLang="en-US" smtClean="0"/>
              <a:t>2013/11/21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9CDE56D-61EA-41D4-A2B8-4CED047B8B6B}" type="slidenum">
              <a:rPr kumimoji="1" lang="ja-JP" altLang="en-US" smtClean="0"/>
              <a:t>&lt;#&gt;</a:t>
            </a:fld>
            <a:endParaRPr kumimoji="1" lang="ja-JP" alt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C34BB45D-9C98-4B91-A06B-0A7FDCDB9961}" type="datetimeFigureOut">
              <a:rPr kumimoji="1" lang="ja-JP" altLang="en-US" smtClean="0"/>
              <a:t>2013/11/21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9CDE56D-61EA-41D4-A2B8-4CED047B8B6B}" type="slidenum">
              <a:rPr kumimoji="1" lang="ja-JP" altLang="en-US" smtClean="0"/>
              <a:t>&lt;#&gt;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C34BB45D-9C98-4B91-A06B-0A7FDCDB9961}" type="datetimeFigureOut">
              <a:rPr kumimoji="1" lang="ja-JP" altLang="en-US" smtClean="0"/>
              <a:t>2013/11/21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9CDE56D-61EA-41D4-A2B8-4CED047B8B6B}" type="slidenum">
              <a:rPr kumimoji="1" lang="ja-JP" altLang="en-US" smtClean="0"/>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C34BB45D-9C98-4B91-A06B-0A7FDCDB9961}" type="datetimeFigureOut">
              <a:rPr kumimoji="1" lang="ja-JP" altLang="en-US" smtClean="0"/>
              <a:t>2013/11/21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9CDE56D-61EA-41D4-A2B8-4CED047B8B6B}" type="slidenum">
              <a:rPr kumimoji="1" lang="ja-JP" altLang="en-US" smtClean="0"/>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34BB45D-9C98-4B91-A06B-0A7FDCDB9961}" type="datetimeFigureOut">
              <a:rPr kumimoji="1" lang="ja-JP" altLang="en-US" smtClean="0"/>
              <a:t>2013/11/21</a:t>
            </a:fld>
            <a:endParaRPr kumimoji="1" lang="ja-JP" altLang="en-US"/>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9CDE56D-61EA-41D4-A2B8-4CED047B8B6B}" type="slidenum">
              <a:rPr kumimoji="1" lang="ja-JP" altLang="en-US" smtClean="0"/>
              <a:t>&lt;#&gt;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dirty="0"/>
              <a:t>商標の国際</a:t>
            </a:r>
            <a:r>
              <a:rPr lang="ja-JP" altLang="en-US" dirty="0" smtClean="0"/>
              <a:t>登録</a:t>
            </a:r>
            <a:r>
              <a:rPr lang="en-US" altLang="ja-JP" dirty="0" smtClean="0"/>
              <a:t/>
            </a:r>
            <a:br>
              <a:rPr lang="en-US" altLang="ja-JP" dirty="0" smtClean="0"/>
            </a:br>
            <a:r>
              <a:rPr lang="ja-JP" altLang="en-US" dirty="0" smtClean="0"/>
              <a:t>～海外で権利を得る方法～</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外国への特許・商標の出願方法</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457200" y="1219200"/>
          <a:ext cx="8229600" cy="4937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国際登録出願（マドプロ）の手続</a:t>
            </a:r>
            <a:endParaRPr kumimoji="1" lang="ja-JP" altLang="en-US" dirty="0"/>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539552" y="1219200"/>
            <a:ext cx="8064896" cy="5138640"/>
          </a:xfrm>
          <a:prstGeom prst="rect">
            <a:avLst/>
          </a:prstGeom>
          <a:noFill/>
          <a:ln w="9525">
            <a:noFill/>
            <a:miter lim="800000"/>
            <a:headEnd/>
            <a:tailEnd/>
          </a:ln>
        </p:spPr>
      </p:pic>
      <p:sp>
        <p:nvSpPr>
          <p:cNvPr id="5" name="テキスト ボックス 4"/>
          <p:cNvSpPr txBox="1"/>
          <p:nvPr/>
        </p:nvSpPr>
        <p:spPr>
          <a:xfrm>
            <a:off x="2267744" y="6381328"/>
            <a:ext cx="6434775" cy="307777"/>
          </a:xfrm>
          <a:prstGeom prst="rect">
            <a:avLst/>
          </a:prstGeom>
          <a:noFill/>
        </p:spPr>
        <p:txBody>
          <a:bodyPr wrap="none" rtlCol="0">
            <a:spAutoFit/>
          </a:bodyPr>
          <a:lstStyle/>
          <a:p>
            <a:r>
              <a:rPr kumimoji="1" lang="ja-JP" altLang="en-US" sz="1400" dirty="0" smtClean="0"/>
              <a:t>特許庁：国際登録出願の手続（平成２４年度）特許庁国際商標出願室　編　より引用</a:t>
            </a:r>
            <a:endParaRPr kumimoji="1" lang="ja-JP" altLang="en-US"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国際登録出願（マドプロ）のメリット</a:t>
            </a:r>
            <a:endParaRPr kumimoji="1" lang="ja-JP" altLang="en-US" dirty="0"/>
          </a:p>
        </p:txBody>
      </p:sp>
      <p:sp>
        <p:nvSpPr>
          <p:cNvPr id="3" name="コンテンツ プレースホルダ 2"/>
          <p:cNvSpPr>
            <a:spLocks noGrp="1"/>
          </p:cNvSpPr>
          <p:nvPr>
            <p:ph sz="quarter" idx="1"/>
          </p:nvPr>
        </p:nvSpPr>
        <p:spPr/>
        <p:txBody>
          <a:bodyPr>
            <a:normAutofit/>
          </a:bodyPr>
          <a:lstStyle/>
          <a:p>
            <a:r>
              <a:rPr lang="ja-JP" altLang="en-US" dirty="0" smtClean="0"/>
              <a:t>メリット１ 手続の簡素化 </a:t>
            </a:r>
            <a:endParaRPr lang="en-US" altLang="ja-JP" dirty="0" smtClean="0"/>
          </a:p>
          <a:p>
            <a:pPr lvl="1"/>
            <a:r>
              <a:rPr lang="ja-JP" altLang="en-US" dirty="0" smtClean="0"/>
              <a:t>本国官庁（日本国特許庁）に１通の出願書類を提出することにより、</a:t>
            </a:r>
            <a:r>
              <a:rPr lang="ja-JP" altLang="en-US" dirty="0" smtClean="0">
                <a:solidFill>
                  <a:srgbClr val="FF0000"/>
                </a:solidFill>
              </a:rPr>
              <a:t>複数国に同日に出願した場合と同等の権利</a:t>
            </a:r>
            <a:r>
              <a:rPr lang="ja-JP" altLang="en-US" dirty="0" smtClean="0"/>
              <a:t>を得られる</a:t>
            </a:r>
            <a:endParaRPr lang="en-US" altLang="ja-JP" dirty="0" smtClean="0"/>
          </a:p>
          <a:p>
            <a:r>
              <a:rPr lang="ja-JP" altLang="en-US" dirty="0" smtClean="0"/>
              <a:t>メリット２ 容易な書類作成</a:t>
            </a:r>
            <a:endParaRPr lang="en-US" altLang="ja-JP" dirty="0" smtClean="0"/>
          </a:p>
          <a:p>
            <a:pPr lvl="1"/>
            <a:r>
              <a:rPr lang="ja-JP" altLang="en-US" dirty="0" smtClean="0"/>
              <a:t> 議定書出願では、言語が異なる国に対しても出願等の手続書類は</a:t>
            </a:r>
            <a:r>
              <a:rPr lang="ja-JP" altLang="en-US" dirty="0" smtClean="0">
                <a:solidFill>
                  <a:srgbClr val="FF0000"/>
                </a:solidFill>
              </a:rPr>
              <a:t>英語のみで可能</a:t>
            </a:r>
            <a:r>
              <a:rPr lang="ja-JP" altLang="en-US" dirty="0" smtClean="0"/>
              <a:t>。 各国言語への</a:t>
            </a:r>
            <a:r>
              <a:rPr lang="ja-JP" altLang="en-US" dirty="0" smtClean="0">
                <a:solidFill>
                  <a:srgbClr val="FF0000"/>
                </a:solidFill>
              </a:rPr>
              <a:t>翻訳は必要ない</a:t>
            </a:r>
            <a:r>
              <a:rPr lang="ja-JP" altLang="en-US" dirty="0" smtClean="0"/>
              <a:t>。 </a:t>
            </a:r>
            <a:endParaRPr lang="en-US" altLang="ja-JP" dirty="0" smtClean="0"/>
          </a:p>
          <a:p>
            <a:r>
              <a:rPr lang="ja-JP" altLang="en-US" dirty="0" smtClean="0"/>
              <a:t>メリット３ 権利管理の簡便化</a:t>
            </a:r>
            <a:endParaRPr lang="en-US" altLang="ja-JP" dirty="0" smtClean="0"/>
          </a:p>
          <a:p>
            <a:pPr lvl="1"/>
            <a:r>
              <a:rPr lang="ja-JP" altLang="en-US" dirty="0" smtClean="0"/>
              <a:t>国際登録簿により権利関係は一元管理。各国毎に存続期間の更新等の手続を行う必要なし</a:t>
            </a:r>
            <a:endParaRPr lang="en-US" altLang="ja-JP" dirty="0" smtClean="0"/>
          </a:p>
          <a:p>
            <a:endParaRPr kumimoji="1" lang="ja-JP" altLang="en-US" dirty="0"/>
          </a:p>
        </p:txBody>
      </p:sp>
      <p:sp>
        <p:nvSpPr>
          <p:cNvPr id="4" name="テキスト ボックス 3"/>
          <p:cNvSpPr txBox="1"/>
          <p:nvPr/>
        </p:nvSpPr>
        <p:spPr>
          <a:xfrm>
            <a:off x="2267744" y="6381328"/>
            <a:ext cx="6434775" cy="307777"/>
          </a:xfrm>
          <a:prstGeom prst="rect">
            <a:avLst/>
          </a:prstGeom>
          <a:noFill/>
        </p:spPr>
        <p:txBody>
          <a:bodyPr wrap="none" rtlCol="0">
            <a:spAutoFit/>
          </a:bodyPr>
          <a:lstStyle/>
          <a:p>
            <a:r>
              <a:rPr kumimoji="1" lang="ja-JP" altLang="en-US" sz="1400" dirty="0" smtClean="0"/>
              <a:t>特許庁：国際登録出願の手続（平成２４年度）特許庁国際商標出願室　編　より引用</a:t>
            </a:r>
            <a:endParaRPr kumimoji="1" lang="ja-JP" alt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sz="quarter" idx="1"/>
          </p:nvPr>
        </p:nvSpPr>
        <p:spPr/>
        <p:txBody>
          <a:bodyPr>
            <a:normAutofit lnSpcReduction="10000"/>
          </a:bodyPr>
          <a:lstStyle/>
          <a:p>
            <a:r>
              <a:rPr lang="ja-JP" altLang="en-US" dirty="0" smtClean="0"/>
              <a:t>メリット４ 経費の削減 </a:t>
            </a:r>
            <a:endParaRPr lang="en-US" altLang="ja-JP" dirty="0" smtClean="0"/>
          </a:p>
          <a:p>
            <a:pPr lvl="1"/>
            <a:r>
              <a:rPr lang="ja-JP" altLang="en-US" dirty="0" smtClean="0"/>
              <a:t>各国の代理人の報酬や翻訳等の費用が不要（</a:t>
            </a:r>
            <a:r>
              <a:rPr lang="ja-JP" altLang="en-US" dirty="0" smtClean="0">
                <a:solidFill>
                  <a:srgbClr val="FF0000"/>
                </a:solidFill>
              </a:rPr>
              <a:t>拒絶理由が発見されずに登録になる場合</a:t>
            </a:r>
            <a:r>
              <a:rPr lang="ja-JP" altLang="en-US" dirty="0" smtClean="0"/>
              <a:t>に限る）</a:t>
            </a:r>
            <a:endParaRPr lang="en-US" altLang="ja-JP" dirty="0" smtClean="0"/>
          </a:p>
          <a:p>
            <a:r>
              <a:rPr lang="ja-JP" altLang="en-US" dirty="0" smtClean="0"/>
              <a:t>メリット５ 迅速な審査（拒絶通報期間の制限） </a:t>
            </a:r>
            <a:endParaRPr lang="en-US" altLang="ja-JP" dirty="0" smtClean="0"/>
          </a:p>
          <a:p>
            <a:pPr lvl="1"/>
            <a:r>
              <a:rPr lang="ja-JP" altLang="en-US" dirty="0" smtClean="0"/>
              <a:t>指定国官庁が拒絶理由を発見した場合の国際事務局への通報期間を１年（又は１８ヶ月）以内に制限</a:t>
            </a:r>
            <a:endParaRPr lang="en-US" altLang="ja-JP" dirty="0" smtClean="0"/>
          </a:p>
          <a:p>
            <a:r>
              <a:rPr lang="ja-JP" altLang="en-US" dirty="0" smtClean="0"/>
              <a:t>メリット６ 締約国の事後指定による保護の拡張 </a:t>
            </a:r>
            <a:endParaRPr lang="en-US" altLang="ja-JP" dirty="0" smtClean="0"/>
          </a:p>
          <a:p>
            <a:pPr lvl="1"/>
            <a:r>
              <a:rPr lang="ja-JP" altLang="en-US" dirty="0" smtClean="0"/>
              <a:t>事後指定の手続により、出願時未指定国・新加盟国にも保護の拡張が可能。一定の範囲内で指定商品（役務）の追加も可能</a:t>
            </a:r>
            <a:endParaRPr lang="en-US" altLang="ja-JP" dirty="0" smtClean="0"/>
          </a:p>
          <a:p>
            <a:endParaRPr lang="en-US" altLang="ja-JP" dirty="0" smtClean="0"/>
          </a:p>
          <a:p>
            <a:r>
              <a:rPr lang="ja-JP" altLang="en-US" dirty="0" smtClean="0"/>
              <a:t>→中小企業が商標を取るには最適</a:t>
            </a:r>
          </a:p>
          <a:p>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アジアにおけるマドプロ締結国</a:t>
            </a:r>
            <a:endParaRPr kumimoji="1" lang="ja-JP" altLang="en-US" dirty="0"/>
          </a:p>
        </p:txBody>
      </p:sp>
      <p:sp>
        <p:nvSpPr>
          <p:cNvPr id="3" name="コンテンツ プレースホルダ 2"/>
          <p:cNvSpPr>
            <a:spLocks noGrp="1"/>
          </p:cNvSpPr>
          <p:nvPr>
            <p:ph sz="quarter" idx="1"/>
          </p:nvPr>
        </p:nvSpPr>
        <p:spPr/>
        <p:txBody>
          <a:bodyPr/>
          <a:lstStyle/>
          <a:p>
            <a:endParaRPr kumimoji="1" lang="ja-JP" altLang="en-US" dirty="0"/>
          </a:p>
        </p:txBody>
      </p:sp>
      <p:pic>
        <p:nvPicPr>
          <p:cNvPr id="1026" name="Picture 2"/>
          <p:cNvPicPr>
            <a:picLocks noChangeAspect="1" noChangeArrowheads="1"/>
          </p:cNvPicPr>
          <p:nvPr/>
        </p:nvPicPr>
        <p:blipFill>
          <a:blip r:embed="rId2" cstate="print"/>
          <a:srcRect/>
          <a:stretch>
            <a:fillRect/>
          </a:stretch>
        </p:blipFill>
        <p:spPr bwMode="auto">
          <a:xfrm>
            <a:off x="359024" y="1196752"/>
            <a:ext cx="8784976" cy="956488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アジアにおけるマドプロ締結国</a:t>
            </a:r>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香港は対象外</a:t>
            </a:r>
            <a:endParaRPr lang="en-US" altLang="ja-JP" dirty="0" smtClean="0"/>
          </a:p>
          <a:p>
            <a:r>
              <a:rPr lang="en-US" altLang="ja-JP" dirty="0" smtClean="0"/>
              <a:t>ASEAN</a:t>
            </a:r>
            <a:r>
              <a:rPr lang="ja-JP" altLang="en-US" dirty="0" smtClean="0"/>
              <a:t>諸国のうち、タイ・インドネシア・マレーシア・カンボジア・ラオス・ミャンマーは対象外</a:t>
            </a:r>
            <a:endParaRPr lang="en-US" altLang="ja-JP" dirty="0" smtClean="0"/>
          </a:p>
          <a:p>
            <a:r>
              <a:rPr lang="ja-JP" altLang="en-US" dirty="0" smtClean="0"/>
              <a:t>対象外の国は直接出願が必要</a:t>
            </a:r>
          </a:p>
          <a:p>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マドプロの注意点・デメリット</a:t>
            </a:r>
            <a:endParaRPr kumimoji="1" lang="ja-JP" altLang="en-US" dirty="0"/>
          </a:p>
        </p:txBody>
      </p:sp>
      <p:sp>
        <p:nvSpPr>
          <p:cNvPr id="3" name="コンテンツ プレースホルダ 2"/>
          <p:cNvSpPr>
            <a:spLocks noGrp="1"/>
          </p:cNvSpPr>
          <p:nvPr>
            <p:ph sz="quarter" idx="1"/>
          </p:nvPr>
        </p:nvSpPr>
        <p:spPr/>
        <p:txBody>
          <a:bodyPr>
            <a:normAutofit lnSpcReduction="10000"/>
          </a:bodyPr>
          <a:lstStyle/>
          <a:p>
            <a:r>
              <a:rPr kumimoji="1" lang="ja-JP" altLang="en-US" dirty="0" smtClean="0"/>
              <a:t>締結国</a:t>
            </a:r>
            <a:endParaRPr kumimoji="1" lang="en-US" altLang="ja-JP" dirty="0" smtClean="0"/>
          </a:p>
          <a:p>
            <a:pPr lvl="1"/>
            <a:r>
              <a:rPr lang="ja-JP" altLang="en-US" dirty="0" smtClean="0"/>
              <a:t>締結国</a:t>
            </a:r>
            <a:r>
              <a:rPr kumimoji="1" lang="ja-JP" altLang="en-US" dirty="0" smtClean="0"/>
              <a:t>でないと使えない</a:t>
            </a:r>
            <a:endParaRPr kumimoji="1" lang="en-US" altLang="ja-JP" dirty="0" smtClean="0"/>
          </a:p>
          <a:p>
            <a:r>
              <a:rPr lang="ja-JP" altLang="en-US" dirty="0" smtClean="0"/>
              <a:t>基礎出願</a:t>
            </a:r>
            <a:endParaRPr lang="en-US" altLang="ja-JP" dirty="0" smtClean="0"/>
          </a:p>
          <a:p>
            <a:pPr lvl="1"/>
            <a:r>
              <a:rPr lang="ja-JP" altLang="en-US" dirty="0" smtClean="0"/>
              <a:t>日本の国内での出願・登録商標と同一でなければならない</a:t>
            </a:r>
            <a:endParaRPr lang="en-US" altLang="ja-JP" dirty="0" smtClean="0"/>
          </a:p>
          <a:p>
            <a:pPr lvl="1"/>
            <a:r>
              <a:rPr kumimoji="1" lang="ja-JP" altLang="en-US" dirty="0" smtClean="0"/>
              <a:t>→各国毎に標章・指定役務を変える場合、各国で個別の出願が必要</a:t>
            </a:r>
            <a:endParaRPr kumimoji="1" lang="en-US" altLang="ja-JP" dirty="0" smtClean="0"/>
          </a:p>
          <a:p>
            <a:pPr lvl="1"/>
            <a:r>
              <a:rPr lang="ja-JP" altLang="en-US" dirty="0" smtClean="0"/>
              <a:t>（例）日本の商標が英語＋フリガナで構成されている場合で、外国で保護を求めるものが英語のみの場合には、そのまま国際登録を求めることができない</a:t>
            </a:r>
            <a:endParaRPr lang="en-US" altLang="ja-JP" dirty="0" smtClean="0"/>
          </a:p>
          <a:p>
            <a:pPr lvl="1"/>
            <a:r>
              <a:rPr kumimoji="1" lang="ja-JP" altLang="en-US" dirty="0" smtClean="0"/>
              <a:t>　　</a:t>
            </a:r>
            <a:r>
              <a:rPr kumimoji="1" lang="en-US" altLang="ja-JP" dirty="0" smtClean="0"/>
              <a:t>Fujisan</a:t>
            </a:r>
            <a:r>
              <a:rPr kumimoji="1" lang="ja-JP" altLang="en-US" dirty="0" smtClean="0"/>
              <a:t>（フジサン）→</a:t>
            </a:r>
            <a:r>
              <a:rPr lang="en-US" altLang="ja-JP" dirty="0" smtClean="0"/>
              <a:t>Fujisan</a:t>
            </a:r>
            <a:endParaRPr kumimoji="1" lang="en-US" altLang="ja-JP" dirty="0" smtClean="0"/>
          </a:p>
          <a:p>
            <a:r>
              <a:rPr lang="ja-JP" altLang="en-US" dirty="0" smtClean="0"/>
              <a:t>セントラルアタック</a:t>
            </a:r>
            <a:endParaRPr lang="en-US" altLang="ja-JP" dirty="0" smtClean="0"/>
          </a:p>
          <a:p>
            <a:pPr lvl="1"/>
            <a:r>
              <a:rPr kumimoji="1" lang="ja-JP" altLang="en-US" dirty="0" smtClean="0"/>
              <a:t>日本の商標が無効となると、世界中の商標登録が無効に</a:t>
            </a:r>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直接出願</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全てマドプロ出願の真逆</a:t>
            </a:r>
            <a:endParaRPr kumimoji="1" lang="en-US" altLang="ja-JP" dirty="0" smtClean="0"/>
          </a:p>
          <a:p>
            <a:r>
              <a:rPr lang="ja-JP" altLang="en-US" dirty="0" smtClean="0"/>
              <a:t>翻訳等が必須（中国なら中国語）</a:t>
            </a:r>
            <a:endParaRPr lang="en-US" altLang="ja-JP" dirty="0" smtClean="0"/>
          </a:p>
          <a:p>
            <a:pPr lvl="1"/>
            <a:r>
              <a:rPr kumimoji="1" lang="ja-JP" altLang="en-US" dirty="0" smtClean="0">
                <a:solidFill>
                  <a:srgbClr val="FF0000"/>
                </a:solidFill>
              </a:rPr>
              <a:t>現地代理人費用</a:t>
            </a:r>
            <a:r>
              <a:rPr kumimoji="1" lang="ja-JP" altLang="en-US" dirty="0" smtClean="0"/>
              <a:t>が必ず必要</a:t>
            </a:r>
            <a:endParaRPr kumimoji="1" lang="en-US" altLang="ja-JP" dirty="0" smtClean="0"/>
          </a:p>
          <a:p>
            <a:r>
              <a:rPr lang="ja-JP" altLang="en-US" dirty="0" smtClean="0"/>
              <a:t>各国の実情に応じた商標を登録する場合には、この手続によらざるを得ない。</a:t>
            </a:r>
            <a:endParaRPr lang="en-US" altLang="ja-JP" dirty="0" smtClean="0"/>
          </a:p>
          <a:p>
            <a:r>
              <a:rPr lang="ja-JP" altLang="en-US" dirty="0" smtClean="0"/>
              <a:t>各国の法制度に則した権利取得が可能な点はメリット</a:t>
            </a:r>
            <a:endParaRPr lang="en-US" altLang="ja-JP" dirty="0" smtClean="0"/>
          </a:p>
          <a:p>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523</Words>
  <Application>Microsoft Office PowerPoint</Application>
  <PresentationFormat>画面に合わせる (4:3)</PresentationFormat>
  <Paragraphs>45</Paragraphs>
  <Slides>9</Slides>
  <Notes>0</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アース</vt:lpstr>
      <vt:lpstr>商標の国際登録 ～海外で権利を得る方法～</vt:lpstr>
      <vt:lpstr>外国への特許・商標の出願方法</vt:lpstr>
      <vt:lpstr>国際登録出願（マドプロ）の手続</vt:lpstr>
      <vt:lpstr>国際登録出願（マドプロ）のメリット</vt:lpstr>
      <vt:lpstr>スライド 5</vt:lpstr>
      <vt:lpstr>アジアにおけるマドプロ締結国</vt:lpstr>
      <vt:lpstr>アジアにおけるマドプロ締結国</vt:lpstr>
      <vt:lpstr>マドプロの注意点・デメリット</vt:lpstr>
      <vt:lpstr>直接出願</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商標の国際登録 ～海外で権利を得る方法～</dc:title>
  <dc:creator>弁護士　　青山隆徳</dc:creator>
  <cp:lastModifiedBy>弁護士　　青山隆徳</cp:lastModifiedBy>
  <cp:revision>1</cp:revision>
  <dcterms:created xsi:type="dcterms:W3CDTF">2013-11-20T15:47:14Z</dcterms:created>
  <dcterms:modified xsi:type="dcterms:W3CDTF">2013-11-20T15:48:10Z</dcterms:modified>
</cp:coreProperties>
</file>